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77" r:id="rId9"/>
    <p:sldId id="278" r:id="rId10"/>
    <p:sldId id="280" r:id="rId11"/>
    <p:sldId id="281" r:id="rId12"/>
    <p:sldId id="282" r:id="rId13"/>
    <p:sldId id="284" r:id="rId14"/>
    <p:sldId id="266" r:id="rId15"/>
    <p:sldId id="261" r:id="rId16"/>
    <p:sldId id="286" r:id="rId17"/>
    <p:sldId id="287" r:id="rId18"/>
    <p:sldId id="288" r:id="rId19"/>
    <p:sldId id="289" r:id="rId20"/>
    <p:sldId id="267" r:id="rId21"/>
    <p:sldId id="262" r:id="rId22"/>
    <p:sldId id="290" r:id="rId23"/>
    <p:sldId id="268" r:id="rId24"/>
    <p:sldId id="291" r:id="rId25"/>
    <p:sldId id="292" r:id="rId26"/>
    <p:sldId id="293" r:id="rId27"/>
    <p:sldId id="269" r:id="rId28"/>
    <p:sldId id="294" r:id="rId29"/>
    <p:sldId id="295" r:id="rId30"/>
    <p:sldId id="270" r:id="rId31"/>
    <p:sldId id="296" r:id="rId32"/>
    <p:sldId id="297" r:id="rId33"/>
    <p:sldId id="298" r:id="rId34"/>
    <p:sldId id="299" r:id="rId35"/>
    <p:sldId id="300" r:id="rId36"/>
    <p:sldId id="301" r:id="rId37"/>
    <p:sldId id="30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84" d="100"/>
          <a:sy n="84" d="100"/>
        </p:scale>
        <p:origin x="9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582D5-7D82-4162-94C8-05D2F38BB1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3A7EF-91C8-4F5C-911F-B9B6DE44A4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Object Tracking and Path Following for Autonomous Vehicles Using Carla Simulator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Jiarun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ZHU, Qijun CAI, Jiayang 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Significance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0590" y="1056005"/>
            <a:ext cx="96507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C. Technologies May Involved in Object Tracking</a:t>
            </a:r>
            <a:endParaRPr lang="en-US" altLang="zh-CN" sz="2800" b="1"/>
          </a:p>
          <a:p>
            <a:r>
              <a:rPr lang="en-US" altLang="zh-CN" sz="2800" b="1"/>
              <a:t>Reinforcement Learning</a:t>
            </a:r>
            <a:r>
              <a:rPr lang="zh-CN" altLang="en-US" sz="2800" b="1"/>
              <a:t>：</a:t>
            </a:r>
            <a:endParaRPr lang="zh-CN" altLang="en-US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3055" y="1605915"/>
            <a:ext cx="5433060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Significance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0590" y="1056005"/>
            <a:ext cx="9650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D. The Carla Simulator</a:t>
            </a:r>
            <a:endParaRPr lang="en-US" altLang="zh-CN" sz="2800" b="1"/>
          </a:p>
        </p:txBody>
      </p:sp>
      <p:pic>
        <p:nvPicPr>
          <p:cNvPr id="7" name="图片 6" descr="v2-69f9d30b3999a1b9599a9ce2a098489c_72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1577975"/>
            <a:ext cx="9188450" cy="51669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323088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Significance 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Current Research Status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Completed 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Research Plan and Expected Results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Potential Challenges and Solutions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Current Research Status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79120" y="685483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4000" b="1"/>
              <a:t>A. The Two Approaches</a:t>
            </a:r>
            <a:endParaRPr lang="en-US" altLang="zh-CN" sz="4000" b="1"/>
          </a:p>
          <a:p>
            <a:pPr algn="l"/>
            <a:endParaRPr lang="en-US" altLang="zh-CN" sz="4000" b="1"/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05505" y="2169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0040" y="2169795"/>
            <a:ext cx="11551920" cy="1503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/>
              <a:t> The Modular Approach vs.  The End-to-End Approach:</a:t>
            </a:r>
            <a:endParaRPr lang="en-US" altLang="zh-CN" sz="3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0" y="2747010"/>
            <a:ext cx="8317865" cy="4110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Current Research Status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79120" y="685800"/>
            <a:ext cx="10738485" cy="1655445"/>
          </a:xfrm>
        </p:spPr>
        <p:txBody>
          <a:bodyPr>
            <a:noAutofit/>
          </a:bodyPr>
          <a:lstStyle/>
          <a:p>
            <a:pPr algn="l"/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b="1"/>
              <a:t>B. Analysis of Existing Literatures(By Comparison)</a:t>
            </a:r>
            <a:endParaRPr lang="en-US" altLang="zh-CN" sz="3600" b="1"/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05505" y="2169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0040" y="2169795"/>
            <a:ext cx="11551920" cy="1503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/>
              <a:t>Traditional Models: </a:t>
            </a:r>
            <a:endParaRPr lang="en-US" altLang="zh-CN" sz="3600"/>
          </a:p>
          <a:p>
            <a:endParaRPr lang="en-US" altLang="zh-CN" sz="3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7340" y="2038350"/>
            <a:ext cx="4617085" cy="37014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Current Research Status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79120" y="172720"/>
            <a:ext cx="10738485" cy="1655445"/>
          </a:xfrm>
        </p:spPr>
        <p:txBody>
          <a:bodyPr>
            <a:noAutofit/>
          </a:bodyPr>
          <a:lstStyle/>
          <a:p>
            <a:pPr algn="l"/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b="1"/>
              <a:t>B. Analysis of Existing Literatures(By Comparison)</a:t>
            </a:r>
            <a:endParaRPr lang="en-US" altLang="zh-CN" sz="3600" b="1"/>
          </a:p>
        </p:txBody>
      </p:sp>
      <p:sp>
        <p:nvSpPr>
          <p:cNvPr id="6" name="矩形 5"/>
          <p:cNvSpPr/>
          <p:nvPr/>
        </p:nvSpPr>
        <p:spPr>
          <a:xfrm>
            <a:off x="579120" y="64008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05505" y="2169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0020" y="1969135"/>
            <a:ext cx="11551920" cy="1503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/>
              <a:t>Traditional Models: </a:t>
            </a:r>
            <a:endParaRPr lang="en-US" altLang="zh-CN" sz="3600"/>
          </a:p>
          <a:p>
            <a:endParaRPr lang="en-US" altLang="zh-CN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6425" y="1969135"/>
            <a:ext cx="4210685" cy="3686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070" y="5655945"/>
            <a:ext cx="1590040" cy="1192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80" y="1645285"/>
            <a:ext cx="377825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Current Research Status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79120" y="514350"/>
            <a:ext cx="10738485" cy="1655445"/>
          </a:xfrm>
        </p:spPr>
        <p:txBody>
          <a:bodyPr>
            <a:noAutofit/>
          </a:bodyPr>
          <a:lstStyle/>
          <a:p>
            <a:pPr algn="l"/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b="1"/>
              <a:t>B. Analysis of Existing Literatures(By Comparison)</a:t>
            </a:r>
            <a:endParaRPr lang="en-US" altLang="zh-CN" sz="3600" b="1"/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05505" y="2169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0040" y="1845945"/>
            <a:ext cx="11551920" cy="1503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/>
              <a:t>Machine Learning Models:</a:t>
            </a:r>
            <a:endParaRPr lang="en-US" altLang="zh-CN" sz="3600"/>
          </a:p>
          <a:p>
            <a:endParaRPr lang="en-US" altLang="zh-CN" sz="3600"/>
          </a:p>
          <a:p>
            <a:endParaRPr lang="en-US" altLang="zh-CN" sz="3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5490" y="2034540"/>
            <a:ext cx="4765675" cy="4935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580" y="1710690"/>
            <a:ext cx="377825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Current Research Status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020" y="514350"/>
            <a:ext cx="12192000" cy="1655445"/>
          </a:xfrm>
        </p:spPr>
        <p:txBody>
          <a:bodyPr>
            <a:noAutofit/>
          </a:bodyPr>
          <a:lstStyle/>
          <a:p>
            <a:pPr algn="l"/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b="1"/>
              <a:t>Challenges in Autonomous Driving: A Comprehensive  Overview</a:t>
            </a:r>
            <a:endParaRPr lang="en-US" altLang="zh-CN" sz="3200" b="1"/>
          </a:p>
          <a:p>
            <a:pPr algn="l"/>
            <a:endParaRPr lang="en-US" altLang="zh-CN" sz="3200" b="1"/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05505" y="2169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0040" y="1845945"/>
            <a:ext cx="11551920" cy="1503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3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0620" y="1595120"/>
            <a:ext cx="7267575" cy="5262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323088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Significance 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Current Research Status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Completed Work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Research Plan and Expected Results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Potential Challenges and Solutions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463040" y="-167894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Work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Setup and  Control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System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System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323088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35380" y="2964180"/>
            <a:ext cx="9608820" cy="1655762"/>
          </a:xfrm>
        </p:spPr>
        <p:txBody>
          <a:bodyPr>
            <a:normAutofit fontScale="92500"/>
          </a:bodyPr>
          <a:lstStyle/>
          <a:p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aimed task is </a:t>
            </a:r>
            <a:endParaRPr lang="en-US" altLang="zh-C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Carla simulator: </a:t>
            </a:r>
            <a:r>
              <a:rPr lang="en-US" altLang="zh-CN" sz="54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CARLA Simulator.</a:t>
            </a:r>
            <a:endParaRPr lang="en-US" altLang="zh-CN" sz="5400" i="0" dirty="0">
              <a:solidFill>
                <a:srgbClr val="1F23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5400" dirty="0"/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1701799"/>
            <a:ext cx="701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Setup and  Control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79120" y="1773238"/>
            <a:ext cx="1314069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0226" y="1203154"/>
            <a:ext cx="10614737" cy="51816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9" y="1203154"/>
            <a:ext cx="6841106" cy="51816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323088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Significance 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Current Research Status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Completed 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Research Plan and Expected Results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Potential Challenges and Solutions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" y="-1701799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Plan and Expected Results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43000" y="1403956"/>
            <a:ext cx="60960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Vehicle Detection System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Recording System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Generation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Analysis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Control System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and Testing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Results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720" y="-1678940"/>
            <a:ext cx="701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Vehicle Detection System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6790" y="2043539"/>
            <a:ext cx="1021842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sophisticated camera-based vehicle detection algorithm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identification mechanism.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testing and optimization of detection accuracy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establishment of a precise coordinate extraction system.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720" y="-1678940"/>
            <a:ext cx="701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Recording System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6790" y="2043539"/>
            <a:ext cx="102184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data structure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filtering methods for noise reduction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optimized waypoint storage and retrieval system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323088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Significance 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Current Research Status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Completed 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Research Plan and Expected Results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Potential Challenges and Solutions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720" y="-1678940"/>
            <a:ext cx="701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6790" y="2242166"/>
            <a:ext cx="10218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1-2: Target vehicle detection system development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2-3: Trajectory recording system implementation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3-4: Path generation system development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4-5: RL control system implementation and training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6: Integration, testing, and optimization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Challenges and Solutions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05598"/>
            <a:ext cx="9144000" cy="1655762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System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Data Management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Generation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Implementation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323088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Significance 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Current Research Status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Completed 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Research Plan and Expected Results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Potential Challenges and Solutions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System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0559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532" y="1289458"/>
            <a:ext cx="7261555" cy="24443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8" y="3768705"/>
            <a:ext cx="7261555" cy="29673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323088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Significance 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Current Research Status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Completed 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Research Plan and Expected Results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Potential Challenges and Solutions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Data Management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0559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788" y="1249446"/>
            <a:ext cx="6891672" cy="4822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Generation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05598"/>
            <a:ext cx="9144000" cy="1655762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System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Data Management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Generation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Implementation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28" y="1036730"/>
            <a:ext cx="8910972" cy="51198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8153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Implementation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0559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700" y="1301883"/>
            <a:ext cx="7847979" cy="435649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" y="-1678940"/>
            <a:ext cx="701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0559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177" y="1559878"/>
            <a:ext cx="8459655" cy="14043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6" y="2918460"/>
            <a:ext cx="8812873" cy="38599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323088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Significance 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Current Research Status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Completed 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Research Plan and Expected Results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Potential Challenges and Solutions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996440" y="-1701799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282699"/>
            <a:ext cx="5277587" cy="45821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825" y="1105462"/>
            <a:ext cx="5144218" cy="5591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323088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Significance 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Current Research Status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Completed 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Research Plan and Expected Results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Potential Challenges and Solutions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References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Significance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0590" y="1056005"/>
            <a:ext cx="96507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A. The Rapid Developing Autonomous Driving Technology</a:t>
            </a:r>
            <a:endParaRPr lang="en-US" altLang="zh-CN" sz="2800" b="1"/>
          </a:p>
          <a:p>
            <a:endParaRPr lang="en-US" altLang="zh-CN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0" y="1818005"/>
            <a:ext cx="8081010" cy="4600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Significance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775"/>
            <a:ext cx="9144000" cy="4831715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1"/>
              <a:t>1</a:t>
            </a:r>
            <a:r>
              <a:rPr lang="zh-CN" altLang="en-US" b="1"/>
              <a:t>）</a:t>
            </a:r>
            <a:r>
              <a:rPr lang="en-US" altLang="zh-CN" b="1"/>
              <a:t>object tracking</a:t>
            </a:r>
            <a:r>
              <a:rPr lang="en-US" altLang="zh-CN"/>
              <a:t> is a pivotal task that holds immense importance for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the safe and  efffcient operation of autonomous vehicles.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 b="1"/>
              <a:t>2</a:t>
            </a:r>
            <a:r>
              <a:rPr lang="zh-CN" altLang="en-US" b="1"/>
              <a:t>）</a:t>
            </a:r>
            <a:r>
              <a:rPr lang="en-US" altLang="zh-CN" b="1"/>
              <a:t>In this research project,</a:t>
            </a:r>
            <a:r>
              <a:rPr lang="en-US" altLang="zh-CN"/>
              <a:t> the image recognition, path planning,</a:t>
            </a:r>
            <a:endParaRPr lang="en-US" altLang="zh-CN"/>
          </a:p>
          <a:p>
            <a:pPr algn="l"/>
            <a:r>
              <a:rPr lang="en-US" altLang="zh-CN"/>
              <a:t> and vehicle control algorithms implemented in our</a:t>
            </a:r>
            <a:endParaRPr lang="en-US" altLang="zh-CN"/>
          </a:p>
          <a:p>
            <a:pPr algn="l"/>
            <a:r>
              <a:rPr lang="en-US" altLang="zh-CN"/>
              <a:t>vehicle tracking system are closely related to the cutting-edge</a:t>
            </a:r>
            <a:endParaRPr lang="en-US" altLang="zh-CN"/>
          </a:p>
          <a:p>
            <a:pPr algn="l"/>
            <a:r>
              <a:rPr lang="en-US" altLang="zh-CN"/>
              <a:t>technologies in autonomous driving. 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0590" y="1056005"/>
            <a:ext cx="96507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B. Introduction to Object Tracking in Autonomous Driving</a:t>
            </a:r>
            <a:endParaRPr lang="en-US" altLang="zh-CN" sz="2800" b="1"/>
          </a:p>
          <a:p>
            <a:endParaRPr lang="en-US" altLang="zh-CN" sz="2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Significance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0590" y="1056005"/>
            <a:ext cx="96507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C. Technologies May Involved in Object Tracking</a:t>
            </a:r>
            <a:endParaRPr lang="en-US" altLang="zh-CN" sz="2800" b="1"/>
          </a:p>
          <a:p>
            <a:r>
              <a:rPr lang="en-US" altLang="zh-CN" sz="2800" b="1"/>
              <a:t>Sensor Fusion</a:t>
            </a:r>
            <a:r>
              <a:rPr lang="zh-CN" altLang="en-US" sz="2800" b="1"/>
              <a:t>：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690" y="2056765"/>
            <a:ext cx="8351520" cy="4801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Significance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0590" y="1056005"/>
            <a:ext cx="96507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C. Technologies May Involved in Object Tracking</a:t>
            </a:r>
            <a:endParaRPr lang="en-US" altLang="zh-CN" sz="2800" b="1"/>
          </a:p>
          <a:p>
            <a:r>
              <a:rPr lang="en-US" altLang="zh-CN" sz="2800" b="1"/>
              <a:t>Object Detection</a:t>
            </a:r>
            <a:r>
              <a:rPr lang="zh-CN" altLang="en-US" sz="2800" b="1"/>
              <a:t>：</a:t>
            </a:r>
            <a:endParaRPr lang="zh-CN" altLang="en-US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0" y="1725930"/>
            <a:ext cx="5754370" cy="4932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58140" y="-1689100"/>
            <a:ext cx="7010400" cy="2387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Significance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9690" y="1628458"/>
            <a:ext cx="9144000" cy="1655762"/>
          </a:xfrm>
        </p:spPr>
        <p:txBody>
          <a:bodyPr>
            <a:noAutofit/>
          </a:bodyPr>
          <a:lstStyle/>
          <a:p>
            <a:pPr algn="l"/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120" y="685801"/>
            <a:ext cx="109499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0590" y="1056005"/>
            <a:ext cx="96507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C. Technologies May Involved in Object Tracking</a:t>
            </a:r>
            <a:endParaRPr lang="en-US" altLang="zh-CN" sz="2800" b="1"/>
          </a:p>
          <a:p>
            <a:r>
              <a:rPr lang="en-US" altLang="zh-CN" sz="2800" b="1"/>
              <a:t>Path Planning and Control Algorithm: </a:t>
            </a:r>
            <a:endParaRPr lang="en-US" altLang="zh-CN" sz="28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0490" y="2366645"/>
            <a:ext cx="8812530" cy="36061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4495</Words>
  <Application>WPS 演示</Application>
  <PresentationFormat>宽屏</PresentationFormat>
  <Paragraphs>266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微软雅黑</vt:lpstr>
      <vt:lpstr>Arial Unicode MS</vt:lpstr>
      <vt:lpstr>等线 Light</vt:lpstr>
      <vt:lpstr>等线</vt:lpstr>
      <vt:lpstr>Calibri</vt:lpstr>
      <vt:lpstr>Office 主题​​</vt:lpstr>
      <vt:lpstr>1_Office 主题​​</vt:lpstr>
      <vt:lpstr>Real-Time Object Tracking and Path Following for Autonomous Vehicles Using Carla Simulator</vt:lpstr>
      <vt:lpstr>Outlines</vt:lpstr>
      <vt:lpstr>Outlines</vt:lpstr>
      <vt:lpstr>Outlines</vt:lpstr>
      <vt:lpstr>Background and Significance</vt:lpstr>
      <vt:lpstr>Background and Significance</vt:lpstr>
      <vt:lpstr>Background and Significance</vt:lpstr>
      <vt:lpstr>Background and Significance</vt:lpstr>
      <vt:lpstr>Background and Significance</vt:lpstr>
      <vt:lpstr>Background and Significance</vt:lpstr>
      <vt:lpstr>Background and Significance</vt:lpstr>
      <vt:lpstr>Outlines</vt:lpstr>
      <vt:lpstr>Analysis of Current Research Status</vt:lpstr>
      <vt:lpstr>Analysis of Current Research Status</vt:lpstr>
      <vt:lpstr>Analysis of Current Research Status</vt:lpstr>
      <vt:lpstr>Analysis of Current Research Status</vt:lpstr>
      <vt:lpstr>Analysis of Current Research Status</vt:lpstr>
      <vt:lpstr>Outlines</vt:lpstr>
      <vt:lpstr>Completed Work</vt:lpstr>
      <vt:lpstr>Environment Setup and  Control</vt:lpstr>
      <vt:lpstr>Outlines</vt:lpstr>
      <vt:lpstr>Research Plan and Expected Results</vt:lpstr>
      <vt:lpstr>Target Vehicle Detection System</vt:lpstr>
      <vt:lpstr>Trajectory Recording System</vt:lpstr>
      <vt:lpstr>Outlines</vt:lpstr>
      <vt:lpstr>Timeline</vt:lpstr>
      <vt:lpstr>Potential Challenges and Solutions</vt:lpstr>
      <vt:lpstr>Outlines</vt:lpstr>
      <vt:lpstr>Detection System</vt:lpstr>
      <vt:lpstr>Trajectory Data Management</vt:lpstr>
      <vt:lpstr>Path Generation</vt:lpstr>
      <vt:lpstr>Reinforcement Learning Implementation</vt:lpstr>
      <vt:lpstr>System Integration</vt:lpstr>
      <vt:lpstr>Outlines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Qijun Cai</dc:creator>
  <cp:lastModifiedBy>未阳</cp:lastModifiedBy>
  <cp:revision>3</cp:revision>
  <dcterms:created xsi:type="dcterms:W3CDTF">2024-12-07T13:09:00Z</dcterms:created>
  <dcterms:modified xsi:type="dcterms:W3CDTF">2024-12-07T14:09:39Z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36D103ECA7DC4229A73B1982624E4C9C_12</vt:lpwstr>
  </property>
  <property fmtid="{D5CDD505-2E9C-101B-9397-08002B2CF9AE}" pid="3" name="KSOProductBuildVer">
    <vt:lpwstr>2052-12.1.0.19302</vt:lpwstr>
  </property>
</Properties>
</file>